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88" r:id="rId4"/>
    <p:sldId id="261" r:id="rId5"/>
    <p:sldId id="285" r:id="rId6"/>
    <p:sldId id="266" r:id="rId7"/>
    <p:sldId id="262" r:id="rId8"/>
    <p:sldId id="267" r:id="rId9"/>
    <p:sldId id="268" r:id="rId10"/>
    <p:sldId id="286" r:id="rId11"/>
    <p:sldId id="270" r:id="rId12"/>
    <p:sldId id="273" r:id="rId13"/>
    <p:sldId id="274" r:id="rId14"/>
    <p:sldId id="278" r:id="rId15"/>
    <p:sldId id="281" r:id="rId16"/>
    <p:sldId id="283" r:id="rId17"/>
    <p:sldId id="289" r:id="rId18"/>
    <p:sldId id="287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8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3C252-6D0E-4BE2-A122-B2F550B1CEB5}" type="datetimeFigureOut">
              <a:rPr lang="ru-RU" smtClean="0"/>
              <a:t>11.04.2025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448D9-2A3B-4EA4-917B-FD099C4017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57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448D9-2A3B-4EA4-917B-FD099C4017A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17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072D1-8287-7278-AFDE-9284DAB77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8B7B2E-C87E-478E-D1D7-40A3A9BA3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C825E6-49A9-D59B-7D2F-E2EBE2C5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5546-37C7-4B89-80BA-2EC63F62D349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B1D060-659C-F9A6-D35C-66D581ED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94002A-6F13-D0FC-4B9F-F2918AD2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6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EEB3E-74F7-564C-51D8-2254516F1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224A71-07D1-2BA2-2600-A75260C0A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4080BC-44B9-6A04-11C9-8958701C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E9CF-E912-4439-996B-D2CD42906D97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2A48C1-D359-0475-601C-0B8186AC3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8A4AEE-C53A-F10E-9385-CD13666A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22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6D209A-4724-1049-CD20-40A4B552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0AC193-A029-CADC-A61E-393C485D8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BF043E-BE76-AA0B-D4E3-979C2D47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C5723-5BD0-40C4-9B71-8B97B27DBDBA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A33072-F503-A12C-E9AC-1738FCA3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656C44-F58E-8239-AE69-BF34D4A4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22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A0CA15-42DF-B6FF-F1AA-43557C43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867906-BC3F-BBA4-BDDF-D21368082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B99D65-D7E9-37AC-5C81-1B1A59396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5405-2061-47E2-8CE5-7920B511C72E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C3C22B-3EBF-1FFC-964F-D418A856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21FF97-18BD-2454-5EE2-CACE114C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39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98819-C222-7EF9-587C-80475CD2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294007-52E0-BD5B-32BB-D3561E274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72195-262E-9674-0A65-669587C6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BF9D-7EC0-4D5B-8803-9E94012FF2CB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0C3E87-FDE4-64C9-3558-A7946D21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AFEA8F-0B70-A848-37A4-0A514EFE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19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D85C4-AB6C-BF75-FBC9-A229E016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7474ED-1C7D-7231-0E26-12979E6EC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93685C-D22B-7A50-1E88-348D3FCC4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7BBE05-3F44-D273-6F1F-D8B3E175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5F9C-12FA-40BF-A74F-9DA00BD51D96}" type="datetime1">
              <a:rPr lang="ru-RU" smtClean="0"/>
              <a:t>11.04.2025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41337E-E29E-A09E-B1D2-9CC343232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D2492E-AFC7-22E7-9070-6BFEA953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3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8B0E8-F1A3-14C7-B317-2A7721CA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E1355F-85C2-8367-1BC7-0BB63C27E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7C48DC-D9E4-EFE8-E8D9-1E864594D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F8B541C-C480-1F47-155D-511C22011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68DD4E7-02A9-4DD3-D83F-9419EBA60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746BF4C-4D9E-A79C-F49E-D67042350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55BD6-397F-4EA5-B5D1-4D89FC83B314}" type="datetime1">
              <a:rPr lang="ru-RU" smtClean="0"/>
              <a:t>11.04.2025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F64B475-698F-6DE1-0A4A-CC2184F0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83D83B-D494-8D0D-680D-6FDDBDAC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37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88776-94E4-93DA-7BCE-E3B4A960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1821F5-4CF5-8F67-925C-1A7F9FB5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A393-833C-477E-9C7B-06209A8F15A0}" type="datetime1">
              <a:rPr lang="ru-RU" smtClean="0"/>
              <a:t>11.04.2025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F09628-4A45-692A-4BCA-8A09C95E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41326A-6CA3-CDEC-9BC3-4418589B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34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6205AB2-07C9-047F-FDB0-3790D4DA2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6AC20-88A6-4C45-9DCC-1A76BF5D2A87}" type="datetime1">
              <a:rPr lang="ru-RU" smtClean="0"/>
              <a:t>11.04.2025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BE5268-8E2C-3784-90A3-EEF4CB27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713789-8101-057F-0212-D635E282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986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7D7AA-C190-397E-1513-3A9963272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E10694-D5B5-E220-4376-7980D1E3B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ED7E31-9C97-0FC7-5E2B-22D14DDD9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F73D68-DE72-D205-A32F-2AD2242E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F6ED-5D61-42D9-BE7B-C96D9C46AAC5}" type="datetime1">
              <a:rPr lang="ru-RU" smtClean="0"/>
              <a:t>11.04.2025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560ED5-05FD-6ACE-7DAE-EBE50D14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1F0BB4-FE90-2545-A92C-6508B069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27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C91D8-987A-C164-3040-48B10058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DA5D4A3-D8A8-53CB-8B19-CBFEAC7F3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277FFF-5B45-8DA4-F481-D77F49A7C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A6F530-3380-F0C3-248B-81A6CE11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0B54-AEE0-4D49-8390-2293F510B04E}" type="datetime1">
              <a:rPr lang="ru-RU" smtClean="0"/>
              <a:t>11.04.2025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3B1D14-DB16-1FE6-10A5-56ED60E5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13A5A4-5EA9-11FB-6CC7-061E3B37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45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1AB7E-8475-417C-297E-E678B063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E5D1A3-7B81-4F4E-58AE-EC1A3B16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F31C6-397D-AF3E-BA39-D6908EB54D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E9B20B-47A2-4053-A7EC-5FF31FC44A49}" type="datetime1">
              <a:rPr lang="ru-RU" smtClean="0"/>
              <a:t>11.04.2025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5F3CFC-29CE-8A31-7172-4CCFD8580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10A38-4BBC-23F2-5D2C-E9E7AA8AC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38105E-1944-4818-B090-A03D8D617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83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B3E93-B5EC-BDE5-D1C4-86770F15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353" y="1122363"/>
            <a:ext cx="11438312" cy="2387600"/>
          </a:xfrm>
        </p:spPr>
        <p:txBody>
          <a:bodyPr>
            <a:noAutofit/>
          </a:bodyPr>
          <a:lstStyle/>
          <a:p>
            <a:r>
              <a:rPr lang="ru-RU" sz="4400" dirty="0">
                <a:latin typeface="HSE Sans"/>
              </a:rPr>
              <a:t>Улучшение алгоритмов решения задачи LMAPF с помощью графа с динамической стоимостью переходов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80B4BC-0C9C-6199-A212-3CF7F0E2B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5509" y="4142364"/>
            <a:ext cx="9144000" cy="2133599"/>
          </a:xfrm>
        </p:spPr>
        <p:txBody>
          <a:bodyPr>
            <a:noAutofit/>
          </a:bodyPr>
          <a:lstStyle/>
          <a:p>
            <a:pPr algn="l"/>
            <a:r>
              <a:rPr lang="ru-RU" sz="1400" b="1" dirty="0">
                <a:latin typeface="HSE Sans"/>
              </a:rPr>
              <a:t>Выполнил студент: </a:t>
            </a:r>
            <a:endParaRPr lang="en-US" sz="1400" b="1" dirty="0">
              <a:latin typeface="HSE Sans"/>
            </a:endParaRPr>
          </a:p>
          <a:p>
            <a:pPr algn="l"/>
            <a:r>
              <a:rPr lang="ru-RU" sz="1400" dirty="0">
                <a:latin typeface="HSE Sans"/>
              </a:rPr>
              <a:t>2 курса Юхневич Егор Владимирович</a:t>
            </a:r>
            <a:endParaRPr lang="en-US" sz="1400" dirty="0">
              <a:latin typeface="HSE Sans"/>
            </a:endParaRPr>
          </a:p>
          <a:p>
            <a:pPr algn="l"/>
            <a:r>
              <a:rPr lang="ru-RU" sz="1400" b="1" dirty="0">
                <a:latin typeface="HSE Sans"/>
              </a:rPr>
              <a:t>Принял руководитель проекта: </a:t>
            </a:r>
            <a:endParaRPr lang="en-US" sz="1400" b="1" dirty="0">
              <a:latin typeface="HSE Sans"/>
            </a:endParaRPr>
          </a:p>
          <a:p>
            <a:pPr algn="l"/>
            <a:r>
              <a:rPr lang="ru-RU" sz="1400" dirty="0">
                <a:latin typeface="HSE Sans"/>
              </a:rPr>
              <a:t>Яковлев Константин Сергеевич к.ф.-м.н., заведующий кафедрой, доцент Факультет компьютерных наук НИУ ВШЭ </a:t>
            </a:r>
            <a:endParaRPr lang="en-US" sz="1400" dirty="0">
              <a:latin typeface="HSE Sans"/>
            </a:endParaRPr>
          </a:p>
          <a:p>
            <a:pPr algn="l"/>
            <a:r>
              <a:rPr lang="ru-RU" sz="1400" b="1" dirty="0">
                <a:latin typeface="HSE Sans"/>
              </a:rPr>
              <a:t>Соруководитель: </a:t>
            </a:r>
            <a:endParaRPr lang="en-US" sz="1400" b="1" dirty="0">
              <a:latin typeface="HSE Sans"/>
            </a:endParaRPr>
          </a:p>
          <a:p>
            <a:pPr algn="l"/>
            <a:r>
              <a:rPr lang="ru-RU" sz="1400" dirty="0">
                <a:latin typeface="HSE Sans"/>
              </a:rPr>
              <a:t>Андрейчук Антон Андреевич к.ф.-м.н., научный сотрудник АНО "Институт искусственного интеллекта"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39104E-DBA1-BCEC-C2C6-C33DC768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1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185884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103DA-A5C4-7D0B-79F8-147E19843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294C5-377F-A77F-0826-4A163984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70" y="0"/>
            <a:ext cx="10874433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SE Sans"/>
              </a:rPr>
              <a:t>Enhanced Priority Inheritance with Backtracking</a:t>
            </a:r>
            <a:endParaRPr lang="ru-RU" sz="4000" dirty="0">
              <a:latin typeface="HSE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D5178A-3DA8-8DA9-4522-9C135CAC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44" y="3952809"/>
            <a:ext cx="5795560" cy="27855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B41429-5247-736C-DF77-5AA52440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516" y="2069869"/>
            <a:ext cx="6402484" cy="47881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EEA188-AB0A-A72B-2029-503E0DA52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7" y="1108987"/>
            <a:ext cx="5683809" cy="2724158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788877C-C043-9777-FCBC-8F2CDE25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10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192947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DB0C-D853-2A95-32C4-F53B95D40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3EB11F-7643-6ED4-C240-A07B61A7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SE Sans"/>
              </a:rPr>
              <a:t>Enhanced Priority Inheritance with Backtracking </a:t>
            </a:r>
            <a:br>
              <a:rPr lang="ru-RU" dirty="0">
                <a:latin typeface="HSE Sans"/>
              </a:rPr>
            </a:br>
            <a:r>
              <a:rPr lang="en-US" dirty="0">
                <a:latin typeface="HSE Sans"/>
              </a:rPr>
              <a:t>Large Neighborhood Search</a:t>
            </a:r>
            <a:endParaRPr lang="ru-RU" dirty="0">
              <a:latin typeface="HS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55EEB-4435-FC89-4B2F-65A83F0D0F39}"/>
              </a:ext>
            </a:extLst>
          </p:cNvPr>
          <p:cNvSpPr txBox="1"/>
          <p:nvPr/>
        </p:nvSpPr>
        <p:spPr>
          <a:xfrm>
            <a:off x="838200" y="1951672"/>
            <a:ext cx="87023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/>
              </a:rPr>
              <a:t>Также в данной работе предлагается модификация EPIBT, которая решает главный недостаток алгоритма PIBT: приоритет. В таких алгоритмах от приоритетов зависит качество решения. EPIBT+LNS задает некоторую метрику состоянию всех агентов. Чем она больше, тем лучше агенты движутся к цели. Изначально запускается EPIBT. Далее для улучшения метрики применяется LNS (алгоритм имитации отжига). На каждом шаге EPIBT+LNS мы берем </a:t>
            </a:r>
            <a:r>
              <a:rPr lang="ru-RU" dirty="0" err="1">
                <a:latin typeface="HSE Sans"/>
              </a:rPr>
              <a:t>рандомного</a:t>
            </a:r>
            <a:r>
              <a:rPr lang="ru-RU" dirty="0">
                <a:latin typeface="HSE Sans"/>
              </a:rPr>
              <a:t> агента и пытаемся рекурсивно его перестроить с помощью метода аналогичного EPIBT.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8FC52DE-EC04-A6F4-EED9-0DB86E03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11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257288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AE107-1FBA-E916-28B9-E0BC6234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C704F69-CC68-2508-97D9-D0895910EC7B}"/>
              </a:ext>
            </a:extLst>
          </p:cNvPr>
          <p:cNvSpPr txBox="1"/>
          <p:nvPr/>
        </p:nvSpPr>
        <p:spPr>
          <a:xfrm>
            <a:off x="838200" y="1951672"/>
            <a:ext cx="8534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/>
              </a:rPr>
              <a:t>Здесь представлены следующие алгоритмы: </a:t>
            </a:r>
            <a:endParaRPr lang="en-US" dirty="0">
              <a:latin typeface="HSE Sans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HSE Sans"/>
              </a:rPr>
              <a:t>PIBT</a:t>
            </a:r>
            <a:endParaRPr lang="en-US" dirty="0">
              <a:latin typeface="HSE Sans"/>
            </a:endParaRPr>
          </a:p>
          <a:p>
            <a:pPr marL="342900" indent="-342900">
              <a:buAutoNum type="arabicParenR"/>
            </a:pPr>
            <a:r>
              <a:rPr lang="ru-RU" dirty="0" err="1">
                <a:latin typeface="HSE Sans"/>
              </a:rPr>
              <a:t>PIBT+traffic</a:t>
            </a:r>
            <a:r>
              <a:rPr lang="ru-RU" dirty="0">
                <a:latin typeface="HSE Sans"/>
              </a:rPr>
              <a:t> </a:t>
            </a:r>
            <a:r>
              <a:rPr lang="ru-RU" dirty="0" err="1">
                <a:latin typeface="HSE Sans"/>
              </a:rPr>
              <a:t>flow</a:t>
            </a:r>
            <a:endParaRPr lang="en-US" dirty="0">
              <a:latin typeface="HSE Sans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HSE Sans"/>
              </a:rPr>
              <a:t>EPIBT</a:t>
            </a:r>
            <a:endParaRPr lang="en-US" dirty="0">
              <a:latin typeface="HSE Sans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HSE Sans"/>
              </a:rPr>
              <a:t>EPIBT+LN</a:t>
            </a:r>
            <a:r>
              <a:rPr lang="en-US" dirty="0">
                <a:latin typeface="HSE Sans"/>
              </a:rPr>
              <a:t>S</a:t>
            </a:r>
          </a:p>
          <a:p>
            <a:pPr marL="342900" indent="-342900">
              <a:buAutoNum type="arabicParenR"/>
            </a:pPr>
            <a:r>
              <a:rPr lang="ru-RU" dirty="0">
                <a:latin typeface="HSE Sans"/>
              </a:rPr>
              <a:t>WPP</a:t>
            </a:r>
            <a:r>
              <a:rPr lang="en-US" dirty="0">
                <a:latin typeface="HSE Sans"/>
              </a:rPr>
              <a:t>L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51CEFF5-1A96-F5B9-40AD-F63B2B1782F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154C16-91DA-6A54-9C36-3BFA9E8D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70" y="0"/>
            <a:ext cx="10874433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SE Sans"/>
              </a:rPr>
              <a:t>Эксперименты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9D5B0C-B7AB-CCA3-D4D5-A6ECCBC5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12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255791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1D54-6936-C82D-6870-D6DB340E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4CA310-B53A-6853-31D3-F549610C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984" y="0"/>
            <a:ext cx="630721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488A8-D45D-82E5-1BBD-5E3A357FD705}"/>
              </a:ext>
            </a:extLst>
          </p:cNvPr>
          <p:cNvSpPr txBox="1"/>
          <p:nvPr/>
        </p:nvSpPr>
        <p:spPr>
          <a:xfrm>
            <a:off x="838200" y="1951672"/>
            <a:ext cx="42824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/>
              </a:rPr>
              <a:t>На графиках по оси X расположено количество агентов. По вертикали сверху вниз идет информация о карте, сама карта, далее график пропускной способности для каждого алгоритма, затем среднее время на вычисление одного шага. У алгоритмов </a:t>
            </a:r>
            <a:r>
              <a:rPr lang="ru-RU" dirty="0" err="1">
                <a:latin typeface="HSE Sans"/>
              </a:rPr>
              <a:t>PIBT+traffic</a:t>
            </a:r>
            <a:r>
              <a:rPr lang="ru-RU" dirty="0">
                <a:latin typeface="HSE Sans"/>
              </a:rPr>
              <a:t> </a:t>
            </a:r>
            <a:r>
              <a:rPr lang="ru-RU" dirty="0" err="1">
                <a:latin typeface="HSE Sans"/>
              </a:rPr>
              <a:t>flow</a:t>
            </a:r>
            <a:r>
              <a:rPr lang="ru-RU" dirty="0">
                <a:latin typeface="HSE Sans"/>
              </a:rPr>
              <a:t>, EPIBT+LNS и WPPL среднее время на вычисление одного шага равно 1 секунде, потому что эти алгоритмы улучшают решение, пока у них есть на это время. На графиках видно, что EPIBT+LNS обходит WPPL</a:t>
            </a:r>
            <a:endParaRPr lang="en-US" dirty="0">
              <a:latin typeface="HSE Sans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98EC6AD-52F8-A604-656A-90A7679FBC81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HSE Sans"/>
              </a:rPr>
              <a:t>Эксперименты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00D21E-97AC-00D2-DFAB-3981F1E6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13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1482799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B95BA-C7BB-EE48-8BB1-3E6AF4D83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B6E21E-72C7-507B-02EA-99FC5EF3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7706"/>
            <a:ext cx="1853345" cy="1806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98ABC-2E53-9D37-2D56-3D54A4D131B9}"/>
              </a:ext>
            </a:extLst>
          </p:cNvPr>
          <p:cNvSpPr txBox="1"/>
          <p:nvPr/>
        </p:nvSpPr>
        <p:spPr>
          <a:xfrm>
            <a:off x="681228" y="1437532"/>
            <a:ext cx="2098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PIBT</a:t>
            </a:r>
          </a:p>
          <a:p>
            <a:pPr algn="ctr"/>
            <a:r>
              <a:rPr lang="en-US" dirty="0"/>
              <a:t>Throughput: 2.093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3CCEC2-80A2-3D5F-70B1-BAE43391D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183" y="2083863"/>
            <a:ext cx="1853345" cy="1824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572F50-6DEE-C409-0612-D7EE89936694}"/>
              </a:ext>
            </a:extLst>
          </p:cNvPr>
          <p:cNvSpPr txBox="1"/>
          <p:nvPr/>
        </p:nvSpPr>
        <p:spPr>
          <a:xfrm>
            <a:off x="2987506" y="1415208"/>
            <a:ext cx="2016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PIBT + traffic flow</a:t>
            </a:r>
          </a:p>
          <a:p>
            <a:pPr algn="ctr"/>
            <a:r>
              <a:rPr lang="en-US" dirty="0"/>
              <a:t>Throughput: 3.669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53DED4-C112-5BB1-BE76-3A7423F5B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28" y="2083863"/>
            <a:ext cx="1841598" cy="1824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AFD84B-A90A-77E4-AE21-440CBE0E1F85}"/>
              </a:ext>
            </a:extLst>
          </p:cNvPr>
          <p:cNvSpPr txBox="1"/>
          <p:nvPr/>
        </p:nvSpPr>
        <p:spPr>
          <a:xfrm>
            <a:off x="5255028" y="1415208"/>
            <a:ext cx="1768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EPIBT</a:t>
            </a:r>
          </a:p>
          <a:p>
            <a:pPr algn="ctr"/>
            <a:r>
              <a:rPr lang="en-US" dirty="0"/>
              <a:t>Throughput: 3.6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44C990D-E576-0F4D-52E4-9318AFB31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43" y="4732280"/>
            <a:ext cx="1850102" cy="18501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0AE5AF-D1C2-E469-8014-E1F69D3C27EF}"/>
              </a:ext>
            </a:extLst>
          </p:cNvPr>
          <p:cNvSpPr txBox="1"/>
          <p:nvPr/>
        </p:nvSpPr>
        <p:spPr>
          <a:xfrm>
            <a:off x="742239" y="4108526"/>
            <a:ext cx="2051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EPIBT+LNS</a:t>
            </a:r>
          </a:p>
          <a:p>
            <a:pPr algn="ctr"/>
            <a:r>
              <a:rPr lang="en-US" dirty="0"/>
              <a:t>Throughput: 6.964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356D253-3110-31B3-3554-063E9F8C4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1661" y="4745137"/>
            <a:ext cx="1824387" cy="1824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64B1E2-5DEC-AF90-A5F9-37E0BE47E450}"/>
              </a:ext>
            </a:extLst>
          </p:cNvPr>
          <p:cNvSpPr txBox="1"/>
          <p:nvPr/>
        </p:nvSpPr>
        <p:spPr>
          <a:xfrm>
            <a:off x="2987507" y="4111663"/>
            <a:ext cx="2016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WPPL</a:t>
            </a:r>
          </a:p>
          <a:p>
            <a:pPr algn="ctr"/>
            <a:r>
              <a:rPr lang="en-US" dirty="0"/>
              <a:t>Throughput: 5.581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DA62AF-D86A-3FD2-881E-275968B30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108" y="145428"/>
            <a:ext cx="890092" cy="6567143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7984C674-2801-3579-A113-C287FB9FE380}"/>
              </a:ext>
            </a:extLst>
          </p:cNvPr>
          <p:cNvSpPr txBox="1"/>
          <p:nvPr/>
        </p:nvSpPr>
        <p:spPr>
          <a:xfrm>
            <a:off x="8732503" y="3011139"/>
            <a:ext cx="4282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SE Sans"/>
              </a:rPr>
              <a:t>Карта</a:t>
            </a:r>
            <a:r>
              <a:rPr lang="en-US" dirty="0">
                <a:latin typeface="HSE Sans"/>
              </a:rPr>
              <a:t>:</a:t>
            </a:r>
            <a:r>
              <a:rPr lang="ru-RU" dirty="0">
                <a:latin typeface="HSE Sans"/>
              </a:rPr>
              <a:t> </a:t>
            </a:r>
            <a:r>
              <a:rPr lang="en-US" dirty="0">
                <a:latin typeface="HSE Sans"/>
              </a:rPr>
              <a:t>random-32-32-20</a:t>
            </a:r>
          </a:p>
          <a:p>
            <a:r>
              <a:rPr lang="ru-RU" dirty="0">
                <a:latin typeface="HSE Sans"/>
              </a:rPr>
              <a:t>Размер</a:t>
            </a:r>
            <a:r>
              <a:rPr lang="en-US" dirty="0">
                <a:latin typeface="HSE Sans"/>
              </a:rPr>
              <a:t>: 32x32</a:t>
            </a:r>
            <a:endParaRPr lang="ru-RU" dirty="0">
              <a:latin typeface="HSE Sans"/>
            </a:endParaRPr>
          </a:p>
          <a:p>
            <a:r>
              <a:rPr lang="ru-RU" dirty="0">
                <a:latin typeface="HSE Sans"/>
              </a:rPr>
              <a:t>Число вершин</a:t>
            </a:r>
            <a:r>
              <a:rPr lang="en-US" dirty="0">
                <a:latin typeface="HSE Sans"/>
              </a:rPr>
              <a:t>: 819</a:t>
            </a:r>
          </a:p>
          <a:p>
            <a:r>
              <a:rPr lang="ru-RU" dirty="0">
                <a:latin typeface="HSE Sans"/>
              </a:rPr>
              <a:t>Количество агентов</a:t>
            </a:r>
            <a:r>
              <a:rPr lang="en-US" dirty="0">
                <a:latin typeface="HSE Sans"/>
              </a:rPr>
              <a:t>: 400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3E31E02-C45B-9B42-44B1-F275DBE1EEF3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HSE Sans"/>
              </a:rPr>
              <a:t>Эксперименты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F5D25B-8C31-BC5A-20B0-3210E1E7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14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53112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D10C2-817D-BE3B-E104-EC38FFEE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линия, Параллельный, диаграмм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CA5B887-5E57-70D9-41C9-965574EF1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2" y="4306758"/>
            <a:ext cx="10062369" cy="21336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7EC32B-CA2A-665B-48A2-CF8C2F56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27" y="596282"/>
            <a:ext cx="3751149" cy="3678382"/>
          </a:xfrm>
          <a:prstGeom prst="rect">
            <a:avLst/>
          </a:prstGeom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211EAC3C-22EB-665D-5C56-33BE3100155B}"/>
              </a:ext>
            </a:extLst>
          </p:cNvPr>
          <p:cNvSpPr txBox="1"/>
          <p:nvPr/>
        </p:nvSpPr>
        <p:spPr>
          <a:xfrm>
            <a:off x="876993" y="1774441"/>
            <a:ext cx="61659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SE Sans"/>
              </a:rPr>
              <a:t>Результаты нашей лучшей посылки. Мы получили лучшее решение в тестах GAME, RANDOM-05, SORTATION, WAREHOUSE, а также в другой посылки RANDOM-03 и RANDOM-04. Итого у нас в 6-и тестах из 10-и лучшее решение.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9AFF905-09C7-F0D7-032C-12E4975ADCA9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HSE Sans"/>
              </a:rPr>
              <a:t>Результаты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35100C8-0273-D6C9-CA5B-1D80DA0A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15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1104842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4F192-E486-7F2C-7F21-875E2287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283EE41-DFD0-C5AD-BCF4-AD7B4459080A}"/>
              </a:ext>
            </a:extLst>
          </p:cNvPr>
          <p:cNvSpPr txBox="1"/>
          <p:nvPr/>
        </p:nvSpPr>
        <p:spPr>
          <a:xfrm>
            <a:off x="838200" y="1767623"/>
            <a:ext cx="96761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/>
              </a:rPr>
              <a:t>Целью данного проекта было разобраться в LMAPF задаче, алгоритмах и методах ее решения, написать свой подход, улучшить существующие решения. Планировалось выиграть в соревновании, чтобы доказать, что решение данного проекта оказалось достаточно хорошим и у нас это вышло. Мы команда No </a:t>
            </a:r>
            <a:r>
              <a:rPr lang="ru-RU" dirty="0" err="1">
                <a:latin typeface="HSE Sans"/>
              </a:rPr>
              <a:t>Man’s</a:t>
            </a:r>
            <a:r>
              <a:rPr lang="ru-RU" dirty="0">
                <a:latin typeface="HSE Sans"/>
              </a:rPr>
              <a:t> Sky и мы выиграли во всех четырех треках с большим отрывом и получили 11000$. Также удалось создать новый алгоритм EPIBT и добавить в него LNS оптимизатор, итоговый алгоритм EPIBT+LNS, который хорошо себя показал как в соревновании, так и в экспериментах и побил решение победителей прошлого года WPPL</a:t>
            </a:r>
            <a:r>
              <a:rPr lang="en-US" dirty="0">
                <a:latin typeface="HSE Sans"/>
              </a:rPr>
              <a:t>.</a:t>
            </a:r>
            <a:endParaRPr lang="ru-RU" dirty="0">
              <a:latin typeface="HSE Sans"/>
            </a:endParaRPr>
          </a:p>
        </p:txBody>
      </p:sp>
      <p:pic>
        <p:nvPicPr>
          <p:cNvPr id="3" name="Рисунок 2" descr="Изображение выглядит как текст, Шрифт, линия, снимок экрана">
            <a:extLst>
              <a:ext uri="{FF2B5EF4-FFF2-40B4-BE49-F238E27FC236}">
                <a16:creationId xmlns:a16="http://schemas.microsoft.com/office/drawing/2014/main" id="{A66EC4EF-974E-2E64-459A-05ABC0527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4" y="4526280"/>
            <a:ext cx="9616608" cy="1650076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2329C24-A910-AA71-1B89-7C1AF204A905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HSE Sans"/>
              </a:rPr>
              <a:t>Выводы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09A8D9-AB00-7489-D908-18116C08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16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3591576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71976-735D-E84B-6C9C-2E51D348E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106F790-96D2-AEC2-3DC4-C745E5B5BF4B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HSE Sans"/>
              </a:rPr>
              <a:t>Новости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D6104A-FD99-9EBD-7DD4-92A6B5DA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17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5B7837-CEC9-5927-2D8A-7667F118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1125416"/>
            <a:ext cx="5157586" cy="29011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A3D468-7D9E-2B08-D6FD-105A821FB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326" y="1125415"/>
            <a:ext cx="5179789" cy="517978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Графика, шаблон, снимок экрана, круг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7C04553-6465-AFE9-95DB-94AA72DC5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46" y="4117728"/>
            <a:ext cx="2522220" cy="252222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Графика, снимок экрана, Шрифт,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C5D248-1542-13F3-7BFF-414E001B4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99" y="4099850"/>
            <a:ext cx="2557976" cy="255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9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D5059C-9631-C6EA-5CDD-10AD8E3E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18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  <p:pic>
        <p:nvPicPr>
          <p:cNvPr id="5" name="Рисунок 4" descr="Изображение выглядит как мультфильм, прямоугольный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41F8AF-B1AD-5B95-0FA0-29D225AC9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52" y="1617085"/>
            <a:ext cx="4197927" cy="4197927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3938682-07F3-3490-9144-DB2D5A25A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99" y="1642022"/>
            <a:ext cx="4148051" cy="4148051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0974CBB-ABBE-F4DD-831D-7FB4416A253E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HSE Sans"/>
              </a:rPr>
              <a:t>Ссылки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AC166-120B-83A5-B8A8-AFDB8F22AC50}"/>
              </a:ext>
            </a:extLst>
          </p:cNvPr>
          <p:cNvSpPr txBox="1"/>
          <p:nvPr/>
        </p:nvSpPr>
        <p:spPr>
          <a:xfrm>
            <a:off x="1484675" y="5670559"/>
            <a:ext cx="3722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HSE Sans"/>
              </a:rPr>
              <a:t>www.leagueofrobotrunners.org</a:t>
            </a:r>
            <a:endParaRPr lang="ru-RU" b="1" i="1" dirty="0">
              <a:latin typeface="HS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F5A9E-68BB-4C90-4825-5F1D5C712051}"/>
              </a:ext>
            </a:extLst>
          </p:cNvPr>
          <p:cNvSpPr txBox="1"/>
          <p:nvPr/>
        </p:nvSpPr>
        <p:spPr>
          <a:xfrm>
            <a:off x="7011467" y="5670559"/>
            <a:ext cx="3722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HSE Sans"/>
              </a:rPr>
              <a:t>github.com/Straple/LORR24</a:t>
            </a:r>
            <a:endParaRPr lang="ru-RU" b="1" i="1" dirty="0"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58054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7C10-B66F-CBE2-FFAD-994FEC8F7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9D225FF-2B93-9430-4227-B07955EB5F52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HSE Sans"/>
              </a:rPr>
              <a:t>Описание предметной области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A99FB5-906F-186A-A3FD-5462CD3A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2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9D09A-B33A-D07E-4722-68C432A70F58}"/>
              </a:ext>
            </a:extLst>
          </p:cNvPr>
          <p:cNvSpPr txBox="1"/>
          <p:nvPr/>
        </p:nvSpPr>
        <p:spPr>
          <a:xfrm>
            <a:off x="480752" y="4729613"/>
            <a:ext cx="114396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/>
              </a:rPr>
              <a:t>Multi-</a:t>
            </a:r>
            <a:r>
              <a:rPr lang="ru-RU" dirty="0" err="1">
                <a:latin typeface="HSE Sans"/>
              </a:rPr>
              <a:t>agent</a:t>
            </a:r>
            <a:r>
              <a:rPr lang="ru-RU" dirty="0">
                <a:latin typeface="HSE Sans"/>
              </a:rPr>
              <a:t> </a:t>
            </a:r>
            <a:r>
              <a:rPr lang="ru-RU" dirty="0" err="1">
                <a:latin typeface="HSE Sans"/>
              </a:rPr>
              <a:t>pathfinding</a:t>
            </a:r>
            <a:r>
              <a:rPr lang="ru-RU" dirty="0">
                <a:latin typeface="HSE Sans"/>
              </a:rPr>
              <a:t> </a:t>
            </a:r>
            <a:r>
              <a:rPr lang="ru-RU" dirty="0" err="1">
                <a:latin typeface="HSE Sans"/>
              </a:rPr>
              <a:t>problem</a:t>
            </a:r>
            <a:r>
              <a:rPr lang="ru-RU" dirty="0">
                <a:latin typeface="HSE Sans"/>
              </a:rPr>
              <a:t> (MAPF) - задача </a:t>
            </a:r>
            <a:r>
              <a:rPr lang="ru-RU" dirty="0" err="1">
                <a:latin typeface="HSE Sans"/>
              </a:rPr>
              <a:t>многоагентного</a:t>
            </a:r>
            <a:r>
              <a:rPr lang="ru-RU" dirty="0">
                <a:latin typeface="HSE Sans"/>
              </a:rPr>
              <a:t> планирования, суть которой заключается в том, чтобы построить совокупность неконфликтных траекторий для множества агентов, каждый из которых обладает собственным стартовым и целевым положениями. Пространство, в котором оперируют агенты, моделируется с помощью графа, который определяет возможные положения агентов, а также набор возможных действий. При этом планирование осуществляется с учетом времени, т.к. необходимо избегать конфликтных ситуаций, при которых 2 или более агента одновременно занимают одну и ту же вершину или ребро графа.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F8DC61-583E-0F63-EA54-3F442854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681"/>
            <a:ext cx="12192000" cy="34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8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CF872-0CEF-ADCE-1E8E-903D0E990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centralized Collision-Free Multi-Agent Path Finding (MAPF)">
            <a:extLst>
              <a:ext uri="{FF2B5EF4-FFF2-40B4-BE49-F238E27FC236}">
                <a16:creationId xmlns:a16="http://schemas.microsoft.com/office/drawing/2014/main" id="{A586432E-5E3C-002D-1A2C-A900C0164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8" y="2408915"/>
            <a:ext cx="593344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4C8921-3203-A047-DD97-6FC3602D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372" y="469669"/>
            <a:ext cx="4565352" cy="568174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672CFA2-1349-A739-2905-68CA4E208F32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HSE Sans"/>
              </a:rPr>
              <a:t>Актуальность работы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D97CD8-414C-0304-45FA-A87C15F7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3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20233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5A544-9D22-5D74-45D1-F76A0FD2E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">
            <a:extLst>
              <a:ext uri="{FF2B5EF4-FFF2-40B4-BE49-F238E27FC236}">
                <a16:creationId xmlns:a16="http://schemas.microsoft.com/office/drawing/2014/main" id="{D5625508-1037-D254-6D4B-0DDFCFCE4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83" y="659562"/>
            <a:ext cx="2857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">
            <a:extLst>
              <a:ext uri="{FF2B5EF4-FFF2-40B4-BE49-F238E27FC236}">
                <a16:creationId xmlns:a16="http://schemas.microsoft.com/office/drawing/2014/main" id="{7186D290-515C-9857-8FA8-E0E18CAC7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744" y="640512"/>
            <a:ext cx="19050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">
            <a:extLst>
              <a:ext uri="{FF2B5EF4-FFF2-40B4-BE49-F238E27FC236}">
                <a16:creationId xmlns:a16="http://schemas.microsoft.com/office/drawing/2014/main" id="{5F9B98D6-A9FC-83D8-75C1-FC461E635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559" y="2039040"/>
            <a:ext cx="28575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">
            <a:extLst>
              <a:ext uri="{FF2B5EF4-FFF2-40B4-BE49-F238E27FC236}">
                <a16:creationId xmlns:a16="http://schemas.microsoft.com/office/drawing/2014/main" id="{6FCCAF95-70D9-F49E-8562-4B5DD3CFC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49" y="2039040"/>
            <a:ext cx="19050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A4AF6-8163-4E1C-1024-B68DE275DF31}"/>
              </a:ext>
            </a:extLst>
          </p:cNvPr>
          <p:cNvSpPr txBox="1"/>
          <p:nvPr/>
        </p:nvSpPr>
        <p:spPr>
          <a:xfrm>
            <a:off x="7670742" y="242906"/>
            <a:ext cx="1025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6ED171-3BA5-F812-C761-C35DA855CBD4}"/>
              </a:ext>
            </a:extLst>
          </p:cNvPr>
          <p:cNvSpPr txBox="1"/>
          <p:nvPr/>
        </p:nvSpPr>
        <p:spPr>
          <a:xfrm>
            <a:off x="9922453" y="235805"/>
            <a:ext cx="1025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E3BD6-1CC1-C82E-B166-2CD5DEF913C7}"/>
              </a:ext>
            </a:extLst>
          </p:cNvPr>
          <p:cNvSpPr txBox="1"/>
          <p:nvPr/>
        </p:nvSpPr>
        <p:spPr>
          <a:xfrm>
            <a:off x="7467081" y="1669708"/>
            <a:ext cx="1701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Vertex collision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8FDAD-DA0E-B8CB-E06A-6165354C8FDC}"/>
              </a:ext>
            </a:extLst>
          </p:cNvPr>
          <p:cNvSpPr txBox="1"/>
          <p:nvPr/>
        </p:nvSpPr>
        <p:spPr>
          <a:xfrm>
            <a:off x="10020645" y="1611662"/>
            <a:ext cx="1701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Edge collision</a:t>
            </a:r>
          </a:p>
        </p:txBody>
      </p:sp>
      <p:pic>
        <p:nvPicPr>
          <p:cNvPr id="9" name="Рисунок 8" descr="Изображение выглядит как прямоугольный, снимок экрана, Прямоугольник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810AD45-10B9-C7C7-56DA-F8FF47D3E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411" y="4073727"/>
            <a:ext cx="5361882" cy="20532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F9120B-CFFD-86E6-8DDE-DB7B1C621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613" y="1464232"/>
            <a:ext cx="5091042" cy="5102612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57182DB-2E47-9CE9-07FD-4D794B722B4A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HSE Sans"/>
              </a:rPr>
              <a:t>Постановка задачи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698DDA-1ACF-610C-0B76-8106079C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4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172902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D0023-4D60-17FC-E832-335603B8B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051A5B1-C51D-9420-7FB3-8B39C0EF3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74" y="1473749"/>
            <a:ext cx="8654933" cy="510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E105318-A091-4A47-1D1A-775C38A16C40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HSE Sans"/>
              </a:rPr>
              <a:t>Постановка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089C8F-E168-3CA0-8D3E-4A9A5C2B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5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296578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E29DF-2347-0EC7-4EC8-2D624745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ACE6B1-2EB0-4975-1600-08188B26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815912"/>
            <a:ext cx="1905442" cy="26812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086748-4B67-F4CE-EC83-075C3E290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079" y="1815912"/>
            <a:ext cx="1870727" cy="26812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8EDFFD-B8D5-6ABD-62F4-472BCE148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06" y="1821829"/>
            <a:ext cx="1837800" cy="267535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C65E3A7-720A-8FAD-AEFA-8A78984D7E76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SE Sans"/>
              </a:rPr>
              <a:t>The League of Robot Runners</a:t>
            </a:r>
            <a:endParaRPr lang="ru-RU" sz="4000" dirty="0">
              <a:latin typeface="HSE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616505-F61B-20EB-EF35-68C5D65A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6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  <p:pic>
        <p:nvPicPr>
          <p:cNvPr id="10" name="Рисунок 9" descr="Изображение выглядит как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6F2B59F-3303-E3DF-F854-5517F1A82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973" y="1699866"/>
            <a:ext cx="3071553" cy="307155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CCE8BD9-A7AF-6706-6AA1-D638F49E1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12764"/>
            <a:ext cx="12192000" cy="90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7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79C0E-EB54-F53E-E939-770A2B3C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72E4D-8E77-400F-E067-EF0ED03C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505" y="2205933"/>
            <a:ext cx="4891629" cy="311115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круг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04F5817-3264-0D08-1837-61698BD01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3" y="2030058"/>
            <a:ext cx="5243946" cy="358882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7CAF05-90B5-E881-3E28-141D00EF0DD5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SE Sans"/>
              </a:rPr>
              <a:t>Priority Inheritance with Backtracking</a:t>
            </a:r>
            <a:endParaRPr lang="ru-RU" sz="4000" dirty="0">
              <a:latin typeface="HSE Sans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FBD78C1-B290-674F-8A6B-BA0E4A8CE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7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849873E-9450-6AAD-76BA-C70D77233C21}"/>
              </a:ext>
            </a:extLst>
          </p:cNvPr>
          <p:cNvSpPr/>
          <p:nvPr/>
        </p:nvSpPr>
        <p:spPr>
          <a:xfrm>
            <a:off x="182880" y="5490556"/>
            <a:ext cx="5785658" cy="5153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86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4192E-03F8-BF3D-E987-622B4D1C7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43342A-054F-D36F-05C9-BEA733F0D8D6}"/>
              </a:ext>
            </a:extLst>
          </p:cNvPr>
          <p:cNvSpPr txBox="1"/>
          <p:nvPr/>
        </p:nvSpPr>
        <p:spPr>
          <a:xfrm>
            <a:off x="838200" y="1951672"/>
            <a:ext cx="87023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/>
              </a:rPr>
              <a:t>В данной работе предлагается модификация алгоритма PIBT, а именно EPIBT, которая в отличие от оригинального подхода рассматривает не одно действие, а последовательность действий. Таким образом это должно было решить проблему PIBT, чтобы он также стал учитывать повороты агента и делать более качественные пути за счет глубины операции, быть менее близоруким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63B9158-92F1-F9AB-7DBE-2B3C9D33E143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SE Sans"/>
              </a:rPr>
              <a:t>Enhanced Priority Inheritance with Backtracking</a:t>
            </a:r>
            <a:endParaRPr lang="ru-RU" sz="4000" dirty="0">
              <a:latin typeface="HSE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0C626-5EAA-BB27-AAC4-BAFCD201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</a:rPr>
              <a:t>8</a:t>
            </a:fld>
            <a:endParaRPr lang="ru-RU" sz="16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2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549B7-1336-D875-8206-78748999E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D24830-4B1A-A6C4-D156-E85E20C121F9}"/>
              </a:ext>
            </a:extLst>
          </p:cNvPr>
          <p:cNvSpPr txBox="1"/>
          <p:nvPr/>
        </p:nvSpPr>
        <p:spPr>
          <a:xfrm>
            <a:off x="622070" y="1477846"/>
            <a:ext cx="106470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SE Sans"/>
              </a:rPr>
              <a:t>Закодируем операции: W это ожидание, F переход вперед по направлению, C поворот по часовой, R поворот против часовой. Зафиксируем глубину операций, в моем алгоритме это </a:t>
            </a:r>
            <a:r>
              <a:rPr lang="en-US" dirty="0">
                <a:latin typeface="HSE Sans"/>
              </a:rPr>
              <a:t>5</a:t>
            </a:r>
            <a:r>
              <a:rPr lang="ru-RU" dirty="0">
                <a:latin typeface="HSE Sans"/>
              </a:rPr>
              <a:t>, для примера будет 3. Тогда, мы создаем пул операций вида WWW, CWF, RWF, WWF, . . . , FRF, FCF, FFW, FFF. Тут записали все действия и отсортировали их в порядке полезности данной операции: WWW самая бесполезная (мы просто стоим), FFF самая полезная (3 раза идем вперед, желательно к цели).</a:t>
            </a:r>
            <a:endParaRPr lang="en-US" dirty="0">
              <a:latin typeface="HSE Sans"/>
            </a:endParaRPr>
          </a:p>
          <a:p>
            <a:endParaRPr lang="ru-RU" dirty="0">
              <a:latin typeface="HSE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C42C1C-438A-635C-46B9-2206901C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3311143"/>
            <a:ext cx="9928860" cy="3393071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FA12771-3C71-BC8F-7C42-06AF0EC7D319}"/>
              </a:ext>
            </a:extLst>
          </p:cNvPr>
          <p:cNvSpPr txBox="1">
            <a:spLocks/>
          </p:cNvSpPr>
          <p:nvPr/>
        </p:nvSpPr>
        <p:spPr>
          <a:xfrm>
            <a:off x="622070" y="0"/>
            <a:ext cx="108744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SE Sans"/>
              </a:rPr>
              <a:t>Enhanced Priority Inheritance with Backtracking</a:t>
            </a:r>
            <a:endParaRPr lang="ru-RU" sz="4000" dirty="0">
              <a:latin typeface="HSE Sans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8F6B6EC-A420-8EB0-9F83-881D8D0F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8105E-1944-4818-B090-A03D8D61723D}" type="slidenum">
              <a:rPr lang="ru-RU" sz="1600" i="1" smtClean="0">
                <a:solidFill>
                  <a:srgbClr val="00B050"/>
                </a:solidFill>
                <a:latin typeface="HSE Sans"/>
              </a:rPr>
              <a:t>9</a:t>
            </a:fld>
            <a:endParaRPr lang="ru-RU" sz="1600" i="1" dirty="0">
              <a:solidFill>
                <a:srgbClr val="00B050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32661740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764</Words>
  <Application>Microsoft Office PowerPoint</Application>
  <PresentationFormat>Широкоэкранный</PresentationFormat>
  <Paragraphs>76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HSE Sans</vt:lpstr>
      <vt:lpstr>Тема Office</vt:lpstr>
      <vt:lpstr>Улучшение алгоритмов решения задачи LMAPF с помощью графа с динамической стоимостью переходов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Enhanced Priority Inheritance with Backtracking</vt:lpstr>
      <vt:lpstr>Enhanced Priority Inheritance with Backtracking  Large Neighborhood Search</vt:lpstr>
      <vt:lpstr>Эксперименты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Юхневич Егор Владимирович</dc:creator>
  <cp:lastModifiedBy>Юхневич Егор Владимирович</cp:lastModifiedBy>
  <cp:revision>17</cp:revision>
  <dcterms:created xsi:type="dcterms:W3CDTF">2025-03-23T06:08:45Z</dcterms:created>
  <dcterms:modified xsi:type="dcterms:W3CDTF">2025-04-11T17:18:55Z</dcterms:modified>
</cp:coreProperties>
</file>